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activeX/activeX2.bin" ContentType="application/vnd.ms-office.activeX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activeX/activeX1.bin" ContentType="application/vnd.ms-office.activeX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ar-Q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59" d="100"/>
          <a:sy n="59" d="100"/>
        </p:scale>
        <p:origin x="-72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11/11/1433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11/11/1433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11/11/1433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11/11/1433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11/11/1433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11/11/1433</a:t>
            </a:fld>
            <a:endParaRPr lang="ar-Q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11/11/1433</a:t>
            </a:fld>
            <a:endParaRPr lang="ar-Q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11/11/1433</a:t>
            </a:fld>
            <a:endParaRPr lang="ar-Q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11/11/1433</a:t>
            </a:fld>
            <a:endParaRPr lang="ar-Q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11/11/1433</a:t>
            </a:fld>
            <a:endParaRPr lang="ar-Q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Q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11/11/1433</a:t>
            </a:fld>
            <a:endParaRPr lang="ar-Q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37A8D-2D4D-4398-9CA7-160A0F043904}" type="datetimeFigureOut">
              <a:rPr lang="ar-QA" smtClean="0"/>
              <a:pPr/>
              <a:t>11/11/1433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Q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3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highered.mcgraw-hill.com/sites/0072495855/student_view0/chapter2/animation__how_diffusion_works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7772400" cy="1470025"/>
          </a:xfrm>
        </p:spPr>
        <p:txBody>
          <a:bodyPr/>
          <a:lstStyle/>
          <a:p>
            <a:r>
              <a:rPr lang="ar-QA" b="1" dirty="0" smtClean="0">
                <a:solidFill>
                  <a:srgbClr val="FF0000"/>
                </a:solidFill>
              </a:rPr>
              <a:t>الدرس الثاني</a:t>
            </a:r>
            <a:endParaRPr lang="ar-QA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924944"/>
            <a:ext cx="6400800" cy="1752600"/>
          </a:xfrm>
        </p:spPr>
        <p:txBody>
          <a:bodyPr>
            <a:normAutofit fontScale="92500"/>
          </a:bodyPr>
          <a:lstStyle/>
          <a:p>
            <a:r>
              <a:rPr lang="ar-QA" sz="4400" b="1" dirty="0" smtClean="0">
                <a:solidFill>
                  <a:srgbClr val="FF0000"/>
                </a:solidFill>
              </a:rPr>
              <a:t>النقل في الخلية</a:t>
            </a:r>
          </a:p>
          <a:p>
            <a:r>
              <a:rPr lang="en-US" sz="4400" b="1" dirty="0" smtClean="0">
                <a:solidFill>
                  <a:srgbClr val="FF0000"/>
                </a:solidFill>
              </a:rPr>
              <a:t>Transport in and out of cell</a:t>
            </a:r>
            <a:endParaRPr lang="ar-QA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19459" name="ShockwaveFlash1" r:id="rId2" imgW="7272343" imgH="49688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20482" name="ShockwaveFlash1" r:id="rId2" imgW="7487695" imgH="5112933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35285"/>
            <a:ext cx="8229600" cy="4525963"/>
          </a:xfrm>
        </p:spPr>
        <p:txBody>
          <a:bodyPr/>
          <a:lstStyle/>
          <a:p>
            <a:r>
              <a:rPr lang="ar-QA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1- خاصية الغشاء الخلوي</a:t>
            </a:r>
          </a:p>
          <a:p>
            <a:pPr marL="0" indent="0">
              <a:buNone/>
            </a:pPr>
            <a:r>
              <a:rPr lang="ar-QA" b="1" dirty="0" smtClean="0">
                <a:latin typeface="Arial" pitchFamily="34" charset="0"/>
                <a:cs typeface="Arial" pitchFamily="34" charset="0"/>
              </a:rPr>
              <a:t>يحيط بالخلية الغشاء البلازمي </a:t>
            </a:r>
            <a:r>
              <a:rPr lang="ar-QA" b="1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QA" b="1" dirty="0" smtClean="0">
                <a:latin typeface="Arial" pitchFamily="34" charset="0"/>
                <a:cs typeface="Arial" pitchFamily="34" charset="0"/>
              </a:rPr>
              <a:t> يمتاز الغشاء </a:t>
            </a:r>
            <a:r>
              <a:rPr lang="ar-QA" b="1" dirty="0" err="1" smtClean="0">
                <a:latin typeface="Arial" pitchFamily="34" charset="0"/>
                <a:cs typeface="Arial" pitchFamily="34" charset="0"/>
              </a:rPr>
              <a:t>بالنفاذية</a:t>
            </a:r>
            <a:r>
              <a:rPr lang="ar-QA" b="1" dirty="0" smtClean="0">
                <a:latin typeface="Arial" pitchFamily="34" charset="0"/>
                <a:cs typeface="Arial" pitchFamily="34" charset="0"/>
              </a:rPr>
              <a:t> الاختيارية حيث يسمح لبعض المواد بالنفاذ من الخلية </a:t>
            </a:r>
            <a:r>
              <a:rPr lang="ar-QA" b="1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QA" b="1" dirty="0" smtClean="0">
                <a:latin typeface="Arial" pitchFamily="34" charset="0"/>
                <a:cs typeface="Arial" pitchFamily="34" charset="0"/>
              </a:rPr>
              <a:t> اليها بينما يمنع مواد أخرى من المرور.</a:t>
            </a:r>
          </a:p>
          <a:p>
            <a:r>
              <a:rPr lang="ar-QA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2- -</a:t>
            </a:r>
            <a:r>
              <a:rPr lang="ar-Q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QA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تعريف النقل السلبي</a:t>
            </a:r>
          </a:p>
          <a:p>
            <a:pPr marL="0" indent="0">
              <a:buNone/>
            </a:pPr>
            <a:r>
              <a:rPr lang="ar-QA" b="1" dirty="0" smtClean="0">
                <a:latin typeface="Arial" pitchFamily="34" charset="0"/>
                <a:cs typeface="Arial" pitchFamily="34" charset="0"/>
              </a:rPr>
              <a:t>النقل السلبي هو عملية نقل المواد عبر الغشاء البلازمي  من غير الحاجة إلى الطاقة </a:t>
            </a:r>
            <a:endParaRPr lang="ar-QA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25963"/>
          </a:xfrm>
        </p:spPr>
        <p:txBody>
          <a:bodyPr>
            <a:normAutofit/>
          </a:bodyPr>
          <a:lstStyle/>
          <a:p>
            <a:r>
              <a:rPr lang="ar-QA" b="1" dirty="0" smtClean="0">
                <a:solidFill>
                  <a:srgbClr val="00B050"/>
                </a:solidFill>
              </a:rPr>
              <a:t>3- أنواع النقل السلبي عبر الغشاء الخلوي</a:t>
            </a:r>
          </a:p>
          <a:p>
            <a:pPr>
              <a:buNone/>
            </a:pPr>
            <a:r>
              <a:rPr lang="ar-QA" b="1" dirty="0" smtClean="0"/>
              <a:t>الانتشار  </a:t>
            </a:r>
            <a:r>
              <a:rPr lang="en-US" b="1" dirty="0" smtClean="0"/>
              <a:t>Diffusion</a:t>
            </a:r>
          </a:p>
          <a:p>
            <a:pPr>
              <a:buNone/>
            </a:pPr>
            <a:r>
              <a:rPr lang="ar-QA" b="1" dirty="0" smtClean="0"/>
              <a:t>الخاصية </a:t>
            </a:r>
            <a:r>
              <a:rPr lang="ar-QA" b="1" dirty="0" err="1" smtClean="0"/>
              <a:t>الأسموزية</a:t>
            </a:r>
            <a:r>
              <a:rPr lang="ar-QA" b="1" dirty="0" smtClean="0"/>
              <a:t>    </a:t>
            </a:r>
            <a:r>
              <a:rPr lang="en-US" b="1" dirty="0" smtClean="0"/>
              <a:t>Osmosis</a:t>
            </a:r>
          </a:p>
          <a:p>
            <a:pPr marL="514350" indent="-514350">
              <a:buNone/>
            </a:pPr>
            <a:r>
              <a:rPr lang="ar-QA" b="1" dirty="0" smtClean="0">
                <a:solidFill>
                  <a:srgbClr val="00B050"/>
                </a:solidFill>
              </a:rPr>
              <a:t>أ-الانتشار</a:t>
            </a:r>
          </a:p>
          <a:p>
            <a:pPr marL="0" indent="0">
              <a:buNone/>
            </a:pPr>
            <a:r>
              <a:rPr lang="ar-QA" b="1" dirty="0" smtClean="0"/>
              <a:t>هو عملية انتقال الجزئيات من الأماكن ذات التركيز المرتفع إلى الأماكن ذات التركيز المنخفض</a:t>
            </a:r>
            <a:r>
              <a:rPr lang="ar-QA" b="1" dirty="0" smtClean="0">
                <a:solidFill>
                  <a:srgbClr val="0070C0"/>
                </a:solidFill>
              </a:rPr>
              <a:t>.         </a:t>
            </a:r>
            <a:r>
              <a:rPr lang="en-US" b="1" dirty="0" smtClean="0">
                <a:solidFill>
                  <a:srgbClr val="0070C0"/>
                </a:solidFill>
                <a:hlinkClick r:id="rId2"/>
              </a:rPr>
              <a:t>Animation</a:t>
            </a:r>
            <a:endParaRPr lang="ar-QA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ar-QA" b="1" dirty="0" smtClean="0"/>
          </a:p>
          <a:p>
            <a:pPr marL="0" indent="0">
              <a:buNone/>
            </a:pPr>
            <a:endParaRPr lang="ar-QA" b="1" dirty="0" smtClean="0"/>
          </a:p>
          <a:p>
            <a:pPr>
              <a:buNone/>
            </a:pPr>
            <a:endParaRPr lang="ar-Q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1"/>
            <a:ext cx="8229600" cy="2448272"/>
          </a:xfrm>
        </p:spPr>
        <p:txBody>
          <a:bodyPr/>
          <a:lstStyle/>
          <a:p>
            <a:endParaRPr lang="ar-QA" b="1" dirty="0" smtClean="0"/>
          </a:p>
          <a:p>
            <a:r>
              <a:rPr lang="ar-QA" b="1" dirty="0" smtClean="0"/>
              <a:t>يستمر الانتشار الى أن يصبح العدد النسبي للجزيئات متساوي في المنطقتين, وعندها نصل إلى حالة التركيز المتساوي </a:t>
            </a:r>
            <a:r>
              <a:rPr lang="en-US" b="1" dirty="0" smtClean="0"/>
              <a:t>Isotonic</a:t>
            </a:r>
            <a:r>
              <a:rPr lang="ar-QA" b="1" dirty="0" smtClean="0"/>
              <a:t> وتتوقف هذه العملية.</a:t>
            </a:r>
            <a:endParaRPr lang="ar-Q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>
            <p:ph idx="1"/>
          </p:nvPr>
        </p:nvGraphicFramePr>
        <p:xfrm>
          <a:off x="1403648" y="476672"/>
          <a:ext cx="6620030" cy="5848441"/>
        </p:xfrm>
        <a:graphic>
          <a:graphicData uri="http://schemas.openxmlformats.org/presentationml/2006/ole">
            <p:oleObj spid="_x0000_s2050" name="Photo Editor Photo" r:id="rId3" imgW="4590476" imgH="7621064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QA" b="1" dirty="0" smtClean="0">
                <a:solidFill>
                  <a:srgbClr val="00B050"/>
                </a:solidFill>
              </a:rPr>
              <a:t>الخاصية </a:t>
            </a:r>
            <a:r>
              <a:rPr lang="ar-QA" b="1" dirty="0" err="1" smtClean="0">
                <a:solidFill>
                  <a:srgbClr val="00B050"/>
                </a:solidFill>
              </a:rPr>
              <a:t>الأسموزية</a:t>
            </a:r>
            <a:r>
              <a:rPr lang="ar-QA" b="1" dirty="0" smtClean="0">
                <a:solidFill>
                  <a:srgbClr val="00B050"/>
                </a:solidFill>
              </a:rPr>
              <a:t>    </a:t>
            </a:r>
            <a:r>
              <a:rPr lang="en-US" b="1" dirty="0" smtClean="0">
                <a:solidFill>
                  <a:srgbClr val="00B050"/>
                </a:solidFill>
              </a:rPr>
              <a:t>Osmosis</a:t>
            </a:r>
            <a:endParaRPr lang="ar-QA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b="1" dirty="0" smtClean="0">
                <a:solidFill>
                  <a:srgbClr val="00B050"/>
                </a:solidFill>
              </a:rPr>
              <a:t>1- تعريف الخاصية </a:t>
            </a:r>
            <a:r>
              <a:rPr lang="ar-QA" b="1" dirty="0" err="1" smtClean="0">
                <a:solidFill>
                  <a:srgbClr val="00B050"/>
                </a:solidFill>
              </a:rPr>
              <a:t>الأسموزية</a:t>
            </a:r>
            <a:endParaRPr lang="ar-QA" b="1" dirty="0" smtClean="0">
              <a:solidFill>
                <a:srgbClr val="00B050"/>
              </a:solidFill>
            </a:endParaRPr>
          </a:p>
          <a:p>
            <a:r>
              <a:rPr lang="ar-QA" b="1" dirty="0" smtClean="0"/>
              <a:t>هي عملية انتشار الماء عبر الغشاء البلازمي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b="1" dirty="0" smtClean="0">
                <a:solidFill>
                  <a:srgbClr val="00B050"/>
                </a:solidFill>
              </a:rPr>
              <a:t>2- انتشار الماء من داخل الخلية إلى خارجها</a:t>
            </a:r>
          </a:p>
          <a:p>
            <a:r>
              <a:rPr lang="ar-QA" b="1" dirty="0" smtClean="0"/>
              <a:t>الخلية تكون محاطة بكميات غير كافية من الماء المذاب </a:t>
            </a:r>
            <a:r>
              <a:rPr lang="ar-QA" b="1" dirty="0" smtClean="0"/>
              <a:t>فإن </a:t>
            </a:r>
            <a:r>
              <a:rPr lang="ar-QA" b="1" dirty="0" smtClean="0"/>
              <a:t>الماء ينتشر من داخل الخلية إلى خارجها.</a:t>
            </a:r>
          </a:p>
          <a:p>
            <a:endParaRPr lang="ar-Q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b="1" dirty="0" smtClean="0">
                <a:solidFill>
                  <a:srgbClr val="00B050"/>
                </a:solidFill>
              </a:rPr>
              <a:t>3- انتشار الماء من خارج الخلية إلى داخلها</a:t>
            </a:r>
          </a:p>
          <a:p>
            <a:r>
              <a:rPr lang="ar-QA" b="1" dirty="0" smtClean="0"/>
              <a:t>الخلية تكون محاطة بكميات كافية من الماء </a:t>
            </a:r>
            <a:r>
              <a:rPr lang="ar-QA" b="1" smtClean="0"/>
              <a:t>المذاب </a:t>
            </a:r>
            <a:r>
              <a:rPr lang="ar-QA" b="1" smtClean="0"/>
              <a:t>فإن </a:t>
            </a:r>
            <a:r>
              <a:rPr lang="ar-QA" b="1" dirty="0" smtClean="0"/>
              <a:t>الماء يتحرك إلى داخل الخلية.</a:t>
            </a:r>
          </a:p>
          <a:p>
            <a:endParaRPr lang="ar-Q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dirty="0" smtClean="0">
                <a:solidFill>
                  <a:srgbClr val="00B050"/>
                </a:solidFill>
              </a:rPr>
              <a:t>4- </a:t>
            </a:r>
            <a:r>
              <a:rPr lang="ar-QA" b="1" dirty="0" smtClean="0"/>
              <a:t>إذا دخل الماء إلى الخلية النباتية يزيد الضغط على</a:t>
            </a:r>
          </a:p>
          <a:p>
            <a:pPr>
              <a:buNone/>
            </a:pPr>
            <a:r>
              <a:rPr lang="ar-QA" b="1" dirty="0" smtClean="0"/>
              <a:t> الجدار الخلوي وتصبح الخلية صلبة </a:t>
            </a:r>
            <a:r>
              <a:rPr lang="en-US" b="1" dirty="0" smtClean="0">
                <a:solidFill>
                  <a:srgbClr val="0070C0"/>
                </a:solidFill>
                <a:hlinkClick r:id="" action="ppaction://hlinkshowjump?jump=nextslide"/>
              </a:rPr>
              <a:t>Video</a:t>
            </a:r>
            <a:r>
              <a:rPr lang="en-US" b="1" dirty="0" smtClean="0">
                <a:hlinkClick r:id="" action="ppaction://hlinkshowjump?jump=nextslide"/>
              </a:rPr>
              <a:t>   </a:t>
            </a:r>
            <a:r>
              <a:rPr lang="ar-QA" b="1" dirty="0" smtClean="0">
                <a:hlinkClick r:id="" action="ppaction://hlinkshowjump?jump=nextslide"/>
              </a:rPr>
              <a:t> </a:t>
            </a:r>
            <a:endParaRPr lang="ar-QA" b="1" dirty="0" smtClean="0"/>
          </a:p>
          <a:p>
            <a:r>
              <a:rPr lang="ar-QA" b="1" dirty="0" smtClean="0">
                <a:solidFill>
                  <a:srgbClr val="00B050"/>
                </a:solidFill>
              </a:rPr>
              <a:t>5-</a:t>
            </a:r>
            <a:r>
              <a:rPr lang="ar-QA" b="1" dirty="0" smtClean="0"/>
              <a:t> إذا دخل الماء إلى الخلية الحيوانية فإنها تنتفخ وإذا </a:t>
            </a:r>
          </a:p>
          <a:p>
            <a:pPr>
              <a:buNone/>
            </a:pPr>
            <a:r>
              <a:rPr lang="ar-QA" b="1" dirty="0" smtClean="0"/>
              <a:t>كانت هذه الكمية كبيرة تنفجر الخلية الحيوانية.  </a:t>
            </a:r>
            <a:r>
              <a:rPr lang="en-US" b="1" dirty="0" smtClean="0">
                <a:solidFill>
                  <a:srgbClr val="0070C0"/>
                </a:solidFill>
                <a:hlinkClick r:id="rId2" action="ppaction://hlinksldjump"/>
              </a:rPr>
              <a:t>Video2</a:t>
            </a:r>
            <a:endParaRPr lang="ar-QA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210</Words>
  <Application>Microsoft Office PowerPoint</Application>
  <PresentationFormat>On-screen Show (4:3)</PresentationFormat>
  <Paragraphs>26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Photo Editor Photo</vt:lpstr>
      <vt:lpstr>الدرس الثاني</vt:lpstr>
      <vt:lpstr>Slide 2</vt:lpstr>
      <vt:lpstr>Slide 3</vt:lpstr>
      <vt:lpstr>Slide 4</vt:lpstr>
      <vt:lpstr>Slide 5</vt:lpstr>
      <vt:lpstr>الخاصية الأسموزية    Osmosis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الدرس الثاني</dc:title>
  <dc:creator>Windows User</dc:creator>
  <cp:lastModifiedBy>Windows User</cp:lastModifiedBy>
  <cp:revision>36</cp:revision>
  <dcterms:created xsi:type="dcterms:W3CDTF">2012-09-22T18:51:38Z</dcterms:created>
  <dcterms:modified xsi:type="dcterms:W3CDTF">2012-09-26T05:20:29Z</dcterms:modified>
</cp:coreProperties>
</file>